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6" r:id="rId6"/>
    <p:sldId id="256" r:id="rId7"/>
  </p:sldIdLst>
  <p:sldSz cx="7772400" cy="1005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5792"/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2" autoAdjust="0"/>
    <p:restoredTop sz="94660"/>
  </p:normalViewPr>
  <p:slideViewPr>
    <p:cSldViewPr snapToGrid="0">
      <p:cViewPr varScale="1">
        <p:scale>
          <a:sx n="39" d="100"/>
          <a:sy n="39" d="100"/>
        </p:scale>
        <p:origin x="2564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D9D46-0C22-4DEB-8217-047AF8E199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6C5E-A6CD-4744-833D-D27FD482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17F5E-A870-42D9-908D-3FC475BD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27" y="261257"/>
            <a:ext cx="7458890" cy="97971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A&amp;S 25-2</a:t>
            </a:r>
          </a:p>
          <a:p>
            <a:pPr marL="0" indent="0" algn="ctr">
              <a:buNone/>
            </a:pPr>
            <a:r>
              <a:rPr lang="en-US" sz="1600" b="1" dirty="0"/>
              <a:t>If you have any questions on the rules or information below contact A&amp;S Phase I Staff</a:t>
            </a:r>
          </a:p>
          <a:p>
            <a:r>
              <a:rPr lang="en-US" sz="1400" dirty="0"/>
              <a:t>Candidates are authorized to arrive </a:t>
            </a:r>
            <a:r>
              <a:rPr lang="en-US" sz="1400"/>
              <a:t>NET 30 </a:t>
            </a:r>
            <a:r>
              <a:rPr lang="en-US" sz="1400" dirty="0"/>
              <a:t>March 2025 </a:t>
            </a:r>
            <a:r>
              <a:rPr lang="en-US" sz="1400"/>
              <a:t>@1800 </a:t>
            </a:r>
            <a:r>
              <a:rPr lang="en-US" sz="1400" dirty="0"/>
              <a:t>and NLT 31 March 2025 @ 0600.</a:t>
            </a:r>
          </a:p>
          <a:p>
            <a:r>
              <a:rPr lang="en-US" sz="1400" dirty="0"/>
              <a:t>Accountability formation will be held on 31 March 2024 at 0830 outside the Stone Bay RR-2 barracks. In the event of inclement weather, candidates will be standing by their racks in RR-2 at 0830.</a:t>
            </a:r>
          </a:p>
          <a:p>
            <a:r>
              <a:rPr lang="en-US" sz="1400" dirty="0"/>
              <a:t>Candidates who are missing luggage must immediately report issue to the staff instructor during the first formation</a:t>
            </a:r>
          </a:p>
          <a:p>
            <a:r>
              <a:rPr lang="en-US" sz="1400" dirty="0"/>
              <a:t>Candidates are  encouraged not to consume alcohol.</a:t>
            </a:r>
          </a:p>
          <a:p>
            <a:r>
              <a:rPr lang="en-US" sz="1400" dirty="0"/>
              <a:t>Alcohol is prohibited in the barracks.</a:t>
            </a:r>
          </a:p>
          <a:p>
            <a:r>
              <a:rPr lang="en-US" sz="1400" dirty="0"/>
              <a:t>Any alcohol related incident or being found not fit for duty will result in dismissal from A&amp;S.</a:t>
            </a:r>
          </a:p>
          <a:p>
            <a:r>
              <a:rPr lang="en-US" sz="1400" dirty="0"/>
              <a:t>Candidates are permitted to PT within the authorized areas from sunrise to sunset (map posted on whiteboard inside RR-2). Candidates are recommended to PT during this period and can utilize the last week of the MARSOC 10 Week Prep Guide or the last week of your personal training program.</a:t>
            </a:r>
          </a:p>
          <a:p>
            <a:r>
              <a:rPr lang="en-US" sz="1400" dirty="0"/>
              <a:t>Candidates are encouraged to pack, shaving kit, utilities, boots, cover, gym shoes and green on green PT as part of carry-on luggage.   </a:t>
            </a:r>
          </a:p>
          <a:p>
            <a:r>
              <a:rPr lang="en-US" sz="1400" dirty="0"/>
              <a:t>You must complete Cyber Awareness training </a:t>
            </a:r>
            <a:r>
              <a:rPr lang="en-US" sz="1400" b="1" dirty="0"/>
              <a:t>(CYBERM0000)</a:t>
            </a:r>
            <a:r>
              <a:rPr lang="en-US" sz="1400" dirty="0"/>
              <a:t> on </a:t>
            </a:r>
            <a:r>
              <a:rPr lang="en-US" sz="1400" dirty="0" err="1"/>
              <a:t>MarineNet</a:t>
            </a:r>
            <a:r>
              <a:rPr lang="en-US" sz="1400" dirty="0"/>
              <a:t>, if not completed prior to arrival.  Print a copy of your certificate and bring it to the official check-in.</a:t>
            </a:r>
          </a:p>
          <a:p>
            <a:r>
              <a:rPr lang="en-US" sz="1400" dirty="0">
                <a:cs typeface="Calibri"/>
              </a:rPr>
              <a:t>Candidates are not required to wear uniforms; you are authorized to wear appropriate civilian attire.  All customs, courtesies, orders, and regulations apply to all candidates.</a:t>
            </a:r>
          </a:p>
          <a:p>
            <a:r>
              <a:rPr lang="en-US" sz="1400" dirty="0"/>
              <a:t>Stone Bay Dining Facility hours:</a:t>
            </a:r>
          </a:p>
          <a:p>
            <a:pPr lvl="1"/>
            <a:r>
              <a:rPr lang="en-US" sz="1200" dirty="0"/>
              <a:t>Monday through Friday </a:t>
            </a:r>
          </a:p>
          <a:p>
            <a:pPr lvl="2"/>
            <a:r>
              <a:rPr lang="en-US" sz="1100" dirty="0"/>
              <a:t>Breakfast 0530-0800</a:t>
            </a:r>
          </a:p>
          <a:p>
            <a:pPr lvl="2"/>
            <a:r>
              <a:rPr lang="en-US" sz="1100" dirty="0"/>
              <a:t>Lunch 1100-1300</a:t>
            </a:r>
          </a:p>
          <a:p>
            <a:pPr lvl="2"/>
            <a:r>
              <a:rPr lang="en-US" sz="1100" dirty="0"/>
              <a:t>Dinner 1600-1800</a:t>
            </a:r>
          </a:p>
          <a:p>
            <a:pPr lvl="1"/>
            <a:r>
              <a:rPr lang="en-US" sz="1440" dirty="0"/>
              <a:t>Saturday and Sunday</a:t>
            </a:r>
          </a:p>
          <a:p>
            <a:pPr lvl="2"/>
            <a:r>
              <a:rPr lang="en-US" sz="1100" dirty="0"/>
              <a:t>Breakfast 0630-0800</a:t>
            </a:r>
          </a:p>
          <a:p>
            <a:pPr lvl="2"/>
            <a:r>
              <a:rPr lang="en-US" sz="1100" dirty="0"/>
              <a:t>Lunch 1130-1300</a:t>
            </a:r>
          </a:p>
          <a:p>
            <a:pPr lvl="2"/>
            <a:r>
              <a:rPr lang="en-US" sz="1100" dirty="0"/>
              <a:t>Dinner 1630-1800</a:t>
            </a:r>
          </a:p>
          <a:p>
            <a:r>
              <a:rPr lang="en-US" sz="1400" dirty="0"/>
              <a:t>Stone Bay MCX hours:</a:t>
            </a:r>
          </a:p>
          <a:p>
            <a:pPr lvl="1"/>
            <a:r>
              <a:rPr lang="en-US" sz="1200" dirty="0"/>
              <a:t>Monday Through Friday 0500-1800</a:t>
            </a:r>
          </a:p>
          <a:p>
            <a:pPr lvl="1"/>
            <a:r>
              <a:rPr lang="en-US" sz="1200" dirty="0"/>
              <a:t>Saturday 0900-1600</a:t>
            </a:r>
          </a:p>
          <a:p>
            <a:pPr lvl="1"/>
            <a:r>
              <a:rPr lang="en-US" sz="1200" dirty="0"/>
              <a:t>Sunday Closed</a:t>
            </a:r>
            <a:endParaRPr lang="en-US" sz="720" dirty="0"/>
          </a:p>
          <a:p>
            <a:r>
              <a:rPr lang="en-US" sz="1400" b="1" dirty="0">
                <a:highlight>
                  <a:srgbClr val="FFFF00"/>
                </a:highlight>
              </a:rPr>
              <a:t>This is your opportunity to recover from travel, ensure you have all required items on the gear list and to adjust to the time zone / climate. </a:t>
            </a:r>
          </a:p>
          <a:p>
            <a:endParaRPr lang="en-US" sz="1400" b="1" dirty="0">
              <a:highlight>
                <a:srgbClr val="FFFF00"/>
              </a:highlight>
            </a:endParaRPr>
          </a:p>
          <a:p>
            <a:endParaRPr lang="en-US" sz="1400" b="1" dirty="0">
              <a:highlight>
                <a:srgbClr val="FFFF00"/>
              </a:highlight>
            </a:endParaRPr>
          </a:p>
          <a:p>
            <a:endParaRPr lang="en-US" sz="1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400" b="1" dirty="0"/>
              <a:t>Change made: 21 January 2025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320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FC4D8-63D8-4F6A-9355-5D164880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641"/>
            <a:ext cx="7772400" cy="6633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14D09-0AC4-44D8-8DFE-52C36280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97928"/>
            <a:ext cx="6816124" cy="752830"/>
          </a:xfrm>
        </p:spPr>
        <p:txBody>
          <a:bodyPr>
            <a:noAutofit/>
          </a:bodyPr>
          <a:lstStyle/>
          <a:p>
            <a:r>
              <a:rPr lang="en-US" sz="1600" dirty="0"/>
              <a:t>The route highlighted in </a:t>
            </a:r>
            <a:r>
              <a:rPr lang="en-US" sz="1600" dirty="0">
                <a:solidFill>
                  <a:srgbClr val="015792"/>
                </a:solidFill>
              </a:rPr>
              <a:t>BLUE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(1.5 miles),the PT field (highlighted in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) and all roads are authorized for physical training. 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DD713C-501B-4E85-B13D-045117598F40}"/>
              </a:ext>
            </a:extLst>
          </p:cNvPr>
          <p:cNvSpPr/>
          <p:nvPr/>
        </p:nvSpPr>
        <p:spPr>
          <a:xfrm>
            <a:off x="1776502" y="96909"/>
            <a:ext cx="4270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AUTHORIZED PHYSICAL TRAINING AREAS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C0A11115-B50F-4998-899B-10C4675B33F8}"/>
              </a:ext>
            </a:extLst>
          </p:cNvPr>
          <p:cNvSpPr/>
          <p:nvPr/>
        </p:nvSpPr>
        <p:spPr>
          <a:xfrm>
            <a:off x="5008664" y="3251200"/>
            <a:ext cx="791936" cy="304801"/>
          </a:xfrm>
          <a:prstGeom prst="wedgeRectCallout">
            <a:avLst>
              <a:gd name="adj1" fmla="val -134278"/>
              <a:gd name="adj2" fmla="val 1499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PT Field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06C8AE-C9A2-45FC-B299-E5A86E827071}"/>
              </a:ext>
            </a:extLst>
          </p:cNvPr>
          <p:cNvSpPr/>
          <p:nvPr/>
        </p:nvSpPr>
        <p:spPr>
          <a:xfrm>
            <a:off x="1968500" y="1612900"/>
            <a:ext cx="5105400" cy="5981700"/>
          </a:xfrm>
          <a:custGeom>
            <a:avLst/>
            <a:gdLst>
              <a:gd name="connsiteX0" fmla="*/ 12700 w 5105400"/>
              <a:gd name="connsiteY0" fmla="*/ 25400 h 5981700"/>
              <a:gd name="connsiteX1" fmla="*/ 0 w 5105400"/>
              <a:gd name="connsiteY1" fmla="*/ 1600200 h 5981700"/>
              <a:gd name="connsiteX2" fmla="*/ 0 w 5105400"/>
              <a:gd name="connsiteY2" fmla="*/ 2006600 h 5981700"/>
              <a:gd name="connsiteX3" fmla="*/ 63500 w 5105400"/>
              <a:gd name="connsiteY3" fmla="*/ 2209800 h 5981700"/>
              <a:gd name="connsiteX4" fmla="*/ 190500 w 5105400"/>
              <a:gd name="connsiteY4" fmla="*/ 2349500 h 5981700"/>
              <a:gd name="connsiteX5" fmla="*/ 304800 w 5105400"/>
              <a:gd name="connsiteY5" fmla="*/ 2476500 h 5981700"/>
              <a:gd name="connsiteX6" fmla="*/ 457200 w 5105400"/>
              <a:gd name="connsiteY6" fmla="*/ 2565400 h 5981700"/>
              <a:gd name="connsiteX7" fmla="*/ 711200 w 5105400"/>
              <a:gd name="connsiteY7" fmla="*/ 2628900 h 5981700"/>
              <a:gd name="connsiteX8" fmla="*/ 952500 w 5105400"/>
              <a:gd name="connsiteY8" fmla="*/ 2641600 h 5981700"/>
              <a:gd name="connsiteX9" fmla="*/ 1181100 w 5105400"/>
              <a:gd name="connsiteY9" fmla="*/ 2616200 h 5981700"/>
              <a:gd name="connsiteX10" fmla="*/ 1358900 w 5105400"/>
              <a:gd name="connsiteY10" fmla="*/ 2628900 h 5981700"/>
              <a:gd name="connsiteX11" fmla="*/ 1397000 w 5105400"/>
              <a:gd name="connsiteY11" fmla="*/ 2933700 h 5981700"/>
              <a:gd name="connsiteX12" fmla="*/ 1384300 w 5105400"/>
              <a:gd name="connsiteY12" fmla="*/ 4241800 h 5981700"/>
              <a:gd name="connsiteX13" fmla="*/ 1384300 w 5105400"/>
              <a:gd name="connsiteY13" fmla="*/ 4914900 h 5981700"/>
              <a:gd name="connsiteX14" fmla="*/ 1473200 w 5105400"/>
              <a:gd name="connsiteY14" fmla="*/ 5727700 h 5981700"/>
              <a:gd name="connsiteX15" fmla="*/ 3111500 w 5105400"/>
              <a:gd name="connsiteY15" fmla="*/ 5689600 h 5981700"/>
              <a:gd name="connsiteX16" fmla="*/ 3606800 w 5105400"/>
              <a:gd name="connsiteY16" fmla="*/ 5753100 h 5981700"/>
              <a:gd name="connsiteX17" fmla="*/ 4102100 w 5105400"/>
              <a:gd name="connsiteY17" fmla="*/ 5880100 h 5981700"/>
              <a:gd name="connsiteX18" fmla="*/ 4368800 w 5105400"/>
              <a:gd name="connsiteY18" fmla="*/ 5981700 h 5981700"/>
              <a:gd name="connsiteX19" fmla="*/ 4572000 w 5105400"/>
              <a:gd name="connsiteY19" fmla="*/ 5867400 h 5981700"/>
              <a:gd name="connsiteX20" fmla="*/ 4686300 w 5105400"/>
              <a:gd name="connsiteY20" fmla="*/ 5626100 h 5981700"/>
              <a:gd name="connsiteX21" fmla="*/ 4762500 w 5105400"/>
              <a:gd name="connsiteY21" fmla="*/ 5245100 h 5981700"/>
              <a:gd name="connsiteX22" fmla="*/ 4876800 w 5105400"/>
              <a:gd name="connsiteY22" fmla="*/ 4635500 h 5981700"/>
              <a:gd name="connsiteX23" fmla="*/ 4953000 w 5105400"/>
              <a:gd name="connsiteY23" fmla="*/ 3784600 h 5981700"/>
              <a:gd name="connsiteX24" fmla="*/ 5054600 w 5105400"/>
              <a:gd name="connsiteY24" fmla="*/ 1193800 h 5981700"/>
              <a:gd name="connsiteX25" fmla="*/ 5105400 w 5105400"/>
              <a:gd name="connsiteY25" fmla="*/ 12700 h 5981700"/>
              <a:gd name="connsiteX26" fmla="*/ 3911600 w 5105400"/>
              <a:gd name="connsiteY26" fmla="*/ 12700 h 5981700"/>
              <a:gd name="connsiteX27" fmla="*/ 2489200 w 5105400"/>
              <a:gd name="connsiteY27" fmla="*/ 0 h 5981700"/>
              <a:gd name="connsiteX28" fmla="*/ 1473200 w 5105400"/>
              <a:gd name="connsiteY28" fmla="*/ 0 h 5981700"/>
              <a:gd name="connsiteX29" fmla="*/ 736600 w 5105400"/>
              <a:gd name="connsiteY29" fmla="*/ 0 h 5981700"/>
              <a:gd name="connsiteX30" fmla="*/ 12700 w 5105400"/>
              <a:gd name="connsiteY30" fmla="*/ 2540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05400" h="5981700">
                <a:moveTo>
                  <a:pt x="12700" y="25400"/>
                </a:moveTo>
                <a:lnTo>
                  <a:pt x="0" y="1600200"/>
                </a:lnTo>
                <a:lnTo>
                  <a:pt x="0" y="2006600"/>
                </a:lnTo>
                <a:lnTo>
                  <a:pt x="63500" y="2209800"/>
                </a:lnTo>
                <a:lnTo>
                  <a:pt x="190500" y="2349500"/>
                </a:lnTo>
                <a:lnTo>
                  <a:pt x="304800" y="2476500"/>
                </a:lnTo>
                <a:lnTo>
                  <a:pt x="457200" y="2565400"/>
                </a:lnTo>
                <a:lnTo>
                  <a:pt x="711200" y="2628900"/>
                </a:lnTo>
                <a:lnTo>
                  <a:pt x="952500" y="2641600"/>
                </a:lnTo>
                <a:lnTo>
                  <a:pt x="1181100" y="2616200"/>
                </a:lnTo>
                <a:lnTo>
                  <a:pt x="1358900" y="2628900"/>
                </a:lnTo>
                <a:lnTo>
                  <a:pt x="1397000" y="2933700"/>
                </a:lnTo>
                <a:lnTo>
                  <a:pt x="1384300" y="4241800"/>
                </a:lnTo>
                <a:lnTo>
                  <a:pt x="1384300" y="4914900"/>
                </a:lnTo>
                <a:lnTo>
                  <a:pt x="1473200" y="5727700"/>
                </a:lnTo>
                <a:lnTo>
                  <a:pt x="3111500" y="5689600"/>
                </a:lnTo>
                <a:lnTo>
                  <a:pt x="3606800" y="5753100"/>
                </a:lnTo>
                <a:lnTo>
                  <a:pt x="4102100" y="5880100"/>
                </a:lnTo>
                <a:lnTo>
                  <a:pt x="4368800" y="5981700"/>
                </a:lnTo>
                <a:lnTo>
                  <a:pt x="4572000" y="5867400"/>
                </a:lnTo>
                <a:lnTo>
                  <a:pt x="4686300" y="5626100"/>
                </a:lnTo>
                <a:lnTo>
                  <a:pt x="4762500" y="5245100"/>
                </a:lnTo>
                <a:lnTo>
                  <a:pt x="4876800" y="4635500"/>
                </a:lnTo>
                <a:lnTo>
                  <a:pt x="4953000" y="3784600"/>
                </a:lnTo>
                <a:lnTo>
                  <a:pt x="5054600" y="1193800"/>
                </a:lnTo>
                <a:lnTo>
                  <a:pt x="5105400" y="12700"/>
                </a:lnTo>
                <a:lnTo>
                  <a:pt x="3911600" y="12700"/>
                </a:lnTo>
                <a:lnTo>
                  <a:pt x="2489200" y="0"/>
                </a:lnTo>
                <a:lnTo>
                  <a:pt x="1473200" y="0"/>
                </a:lnTo>
                <a:lnTo>
                  <a:pt x="736600" y="0"/>
                </a:lnTo>
                <a:lnTo>
                  <a:pt x="12700" y="25400"/>
                </a:lnTo>
                <a:close/>
              </a:path>
            </a:pathLst>
          </a:custGeom>
          <a:noFill/>
          <a:ln w="38100">
            <a:solidFill>
              <a:srgbClr val="01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C8FF8701-9BA9-4B4E-A95E-431D56BF7765}"/>
              </a:ext>
            </a:extLst>
          </p:cNvPr>
          <p:cNvSpPr/>
          <p:nvPr/>
        </p:nvSpPr>
        <p:spPr>
          <a:xfrm>
            <a:off x="4941388" y="7391245"/>
            <a:ext cx="614828" cy="539620"/>
          </a:xfrm>
          <a:prstGeom prst="wedgeRectCallout">
            <a:avLst>
              <a:gd name="adj1" fmla="val -191909"/>
              <a:gd name="adj2" fmla="val 86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GYM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103499-4B90-4CC8-94CF-C17CF1C06890}"/>
              </a:ext>
            </a:extLst>
          </p:cNvPr>
          <p:cNvSpPr/>
          <p:nvPr/>
        </p:nvSpPr>
        <p:spPr>
          <a:xfrm>
            <a:off x="3911600" y="3251200"/>
            <a:ext cx="876300" cy="1092200"/>
          </a:xfrm>
          <a:custGeom>
            <a:avLst/>
            <a:gdLst>
              <a:gd name="connsiteX0" fmla="*/ 0 w 876300"/>
              <a:gd name="connsiteY0" fmla="*/ 12700 h 1092200"/>
              <a:gd name="connsiteX1" fmla="*/ 114300 w 876300"/>
              <a:gd name="connsiteY1" fmla="*/ 558800 h 1092200"/>
              <a:gd name="connsiteX2" fmla="*/ 114300 w 876300"/>
              <a:gd name="connsiteY2" fmla="*/ 774700 h 1092200"/>
              <a:gd name="connsiteX3" fmla="*/ 152400 w 876300"/>
              <a:gd name="connsiteY3" fmla="*/ 1092200 h 1092200"/>
              <a:gd name="connsiteX4" fmla="*/ 444500 w 876300"/>
              <a:gd name="connsiteY4" fmla="*/ 1066800 h 1092200"/>
              <a:gd name="connsiteX5" fmla="*/ 762000 w 876300"/>
              <a:gd name="connsiteY5" fmla="*/ 1016000 h 1092200"/>
              <a:gd name="connsiteX6" fmla="*/ 850900 w 876300"/>
              <a:gd name="connsiteY6" fmla="*/ 571500 h 1092200"/>
              <a:gd name="connsiteX7" fmla="*/ 863600 w 876300"/>
              <a:gd name="connsiteY7" fmla="*/ 279400 h 1092200"/>
              <a:gd name="connsiteX8" fmla="*/ 876300 w 876300"/>
              <a:gd name="connsiteY8" fmla="*/ 127000 h 1092200"/>
              <a:gd name="connsiteX9" fmla="*/ 50800 w 876300"/>
              <a:gd name="connsiteY9" fmla="*/ 0 h 1092200"/>
              <a:gd name="connsiteX10" fmla="*/ 0 w 876300"/>
              <a:gd name="connsiteY10" fmla="*/ 127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6300" h="1092200">
                <a:moveTo>
                  <a:pt x="0" y="12700"/>
                </a:moveTo>
                <a:lnTo>
                  <a:pt x="114300" y="558800"/>
                </a:lnTo>
                <a:lnTo>
                  <a:pt x="114300" y="774700"/>
                </a:lnTo>
                <a:lnTo>
                  <a:pt x="152400" y="1092200"/>
                </a:lnTo>
                <a:lnTo>
                  <a:pt x="444500" y="1066800"/>
                </a:lnTo>
                <a:lnTo>
                  <a:pt x="762000" y="1016000"/>
                </a:lnTo>
                <a:lnTo>
                  <a:pt x="850900" y="571500"/>
                </a:lnTo>
                <a:lnTo>
                  <a:pt x="863600" y="279400"/>
                </a:lnTo>
                <a:lnTo>
                  <a:pt x="876300" y="127000"/>
                </a:lnTo>
                <a:lnTo>
                  <a:pt x="5080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A7BDAA-94C0-4932-91DC-8AADD350C0BC}"/>
              </a:ext>
            </a:extLst>
          </p:cNvPr>
          <p:cNvCxnSpPr>
            <a:cxnSpLocks/>
          </p:cNvCxnSpPr>
          <p:nvPr/>
        </p:nvCxnSpPr>
        <p:spPr>
          <a:xfrm flipV="1">
            <a:off x="698130" y="1521692"/>
            <a:ext cx="0" cy="74824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DC0EAD1-0CBC-41EC-B9AA-7BAAE73026CF}"/>
              </a:ext>
            </a:extLst>
          </p:cNvPr>
          <p:cNvSpPr/>
          <p:nvPr/>
        </p:nvSpPr>
        <p:spPr>
          <a:xfrm>
            <a:off x="68444" y="1630410"/>
            <a:ext cx="429224" cy="528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284A771-7141-4630-AB34-D574B163618B}"/>
              </a:ext>
            </a:extLst>
          </p:cNvPr>
          <p:cNvSpPr/>
          <p:nvPr/>
        </p:nvSpPr>
        <p:spPr>
          <a:xfrm>
            <a:off x="3407015" y="2362596"/>
            <a:ext cx="466436" cy="202408"/>
          </a:xfrm>
          <a:prstGeom prst="wedgeRectCallout">
            <a:avLst>
              <a:gd name="adj1" fmla="val -130992"/>
              <a:gd name="adj2" fmla="val 558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RR2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97E6D31-60DD-44FE-AA06-700BC6AB1A25}"/>
              </a:ext>
            </a:extLst>
          </p:cNvPr>
          <p:cNvSpPr/>
          <p:nvPr/>
        </p:nvSpPr>
        <p:spPr>
          <a:xfrm>
            <a:off x="1345195" y="2481547"/>
            <a:ext cx="466436" cy="202408"/>
          </a:xfrm>
          <a:prstGeom prst="wedgeRectCallout">
            <a:avLst>
              <a:gd name="adj1" fmla="val 87452"/>
              <a:gd name="adj2" fmla="val 1397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LRC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40127-6464-4CE7-B9BF-F408B76C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95" b="96395" l="2511" r="98402">
                        <a14:foregroundMark x1="13242" y1="8539" x2="27626" y2="47438"/>
                        <a14:foregroundMark x1="21689" y1="42694" x2="42009" y2="17078"/>
                        <a14:foregroundMark x1="42009" y1="17078" x2="43836" y2="16319"/>
                        <a14:foregroundMark x1="94292" y1="4554" x2="6164" y2="5123"/>
                        <a14:foregroundMark x1="6164" y1="5123" x2="7534" y2="20114"/>
                        <a14:foregroundMark x1="7534" y1="20114" x2="17123" y2="19355"/>
                        <a14:foregroundMark x1="17123" y1="19355" x2="35388" y2="13662"/>
                        <a14:foregroundMark x1="35388" y1="13662" x2="35388" y2="20873"/>
                        <a14:foregroundMark x1="35388" y1="20873" x2="26027" y2="17647"/>
                        <a14:foregroundMark x1="26027" y1="17647" x2="24201" y2="15180"/>
                        <a14:foregroundMark x1="42237" y1="18596" x2="19635" y2="16509"/>
                        <a14:foregroundMark x1="19635" y1="16509" x2="20091" y2="24288"/>
                        <a14:foregroundMark x1="20091" y1="24288" x2="31279" y2="23150"/>
                        <a14:foregroundMark x1="31279" y1="23150" x2="34247" y2="15939"/>
                        <a14:foregroundMark x1="34247" y1="15939" x2="29452" y2="13662"/>
                        <a14:foregroundMark x1="49315" y1="11954" x2="55251" y2="33017"/>
                        <a14:foregroundMark x1="55251" y1="33017" x2="53881" y2="78368"/>
                        <a14:foregroundMark x1="53881" y1="78368" x2="48858" y2="92600"/>
                        <a14:foregroundMark x1="51598" y1="84250" x2="46575" y2="24099"/>
                        <a14:foregroundMark x1="46575" y1="24099" x2="47489" y2="15750"/>
                        <a14:foregroundMark x1="47489" y1="15750" x2="48630" y2="13852"/>
                        <a14:foregroundMark x1="52283" y1="17268" x2="51142" y2="35674"/>
                        <a14:foregroundMark x1="51142" y1="35674" x2="53653" y2="55218"/>
                        <a14:foregroundMark x1="53196" y1="61860" x2="49772" y2="51423"/>
                        <a14:foregroundMark x1="74429" y1="57495" x2="79452" y2="63378"/>
                        <a14:foregroundMark x1="79452" y1="63378" x2="79680" y2="63378"/>
                        <a14:foregroundMark x1="88584" y1="29981" x2="81279" y2="33776"/>
                        <a14:foregroundMark x1="81279" y1="33776" x2="78767" y2="36433"/>
                        <a14:foregroundMark x1="73744" y1="16319" x2="62557" y2="11006"/>
                        <a14:foregroundMark x1="62557" y1="11006" x2="62329" y2="11006"/>
                        <a14:foregroundMark x1="32192" y1="81594" x2="28767" y2="78558"/>
                        <a14:foregroundMark x1="49543" y1="48008" x2="52283" y2="44592"/>
                        <a14:foregroundMark x1="73059" y1="47059" x2="21005" y2="44213"/>
                        <a14:foregroundMark x1="5479" y1="77989" x2="46804" y2="94687"/>
                        <a14:foregroundMark x1="46804" y1="94687" x2="55479" y2="95446"/>
                        <a14:foregroundMark x1="55479" y1="95446" x2="94977" y2="78368"/>
                        <a14:foregroundMark x1="94977" y1="78368" x2="96119" y2="77230"/>
                        <a14:foregroundMark x1="50228" y1="96774" x2="48858" y2="96205"/>
                        <a14:foregroundMark x1="95890" y1="5503" x2="98858" y2="20493"/>
                        <a14:foregroundMark x1="98858" y1="20493" x2="98630" y2="21442"/>
                        <a14:foregroundMark x1="92237" y1="3985" x2="6849" y2="4364"/>
                        <a14:foregroundMark x1="6849" y1="4364" x2="6164" y2="4175"/>
                        <a14:foregroundMark x1="4338" y1="4744" x2="5023" y2="41176"/>
                        <a14:foregroundMark x1="4566" y1="46679" x2="4566" y2="40607"/>
                        <a14:foregroundMark x1="5023" y1="48767" x2="6164" y2="77419"/>
                        <a14:foregroundMark x1="4110" y1="52562" x2="3196" y2="8159"/>
                        <a14:foregroundMark x1="3196" y1="8159" x2="5023" y2="3985"/>
                        <a14:foregroundMark x1="3425" y1="5882" x2="2511" y2="3795"/>
                        <a14:backgroundMark x1="14155" y1="90892" x2="14155" y2="90892"/>
                        <a14:backgroundMark x1="10274" y1="92789" x2="6164" y2="87476"/>
                        <a14:backgroundMark x1="11644" y1="88615" x2="34247" y2="95636"/>
                      </a14:backgroundRemoval>
                    </a14:imgEffect>
                  </a14:imgLayer>
                </a14:imgProps>
              </a:ext>
            </a:extLst>
          </a:blip>
          <a:srcRect l="3482" t="3033" r="2109"/>
          <a:stretch/>
        </p:blipFill>
        <p:spPr>
          <a:xfrm>
            <a:off x="-7039" y="0"/>
            <a:ext cx="7779439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49CAC-B928-4A86-ACE6-9C509DB26E82}"/>
              </a:ext>
            </a:extLst>
          </p:cNvPr>
          <p:cNvSpPr txBox="1"/>
          <p:nvPr/>
        </p:nvSpPr>
        <p:spPr>
          <a:xfrm>
            <a:off x="109182" y="0"/>
            <a:ext cx="750626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sz="2000" b="1" u="sng" dirty="0">
                <a:sym typeface="Wingdings" panose="05000000000000000000" pitchFamily="2" charset="2"/>
              </a:rPr>
              <a:t>MARINE RAIDER TRAINING CENTER</a:t>
            </a:r>
          </a:p>
          <a:p>
            <a:pPr algn="ctr"/>
            <a:r>
              <a:rPr lang="en-US" sz="2000" b="1" u="sng" dirty="0">
                <a:sym typeface="Wingdings" panose="05000000000000000000" pitchFamily="2" charset="2"/>
              </a:rPr>
              <a:t>ASSESSMENT AND SELECTION </a:t>
            </a: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Points </a:t>
            </a:r>
            <a:r>
              <a:rPr lang="en-US" sz="2000" b="1">
                <a:sym typeface="Wingdings" panose="05000000000000000000" pitchFamily="2" charset="2"/>
              </a:rPr>
              <a:t>of Contact </a:t>
            </a:r>
            <a:endParaRPr lang="en-US" sz="2000" b="1" dirty="0">
              <a:sym typeface="Wingdings" panose="05000000000000000000" pitchFamily="2" charset="2"/>
            </a:endParaRPr>
          </a:p>
          <a:p>
            <a:pPr algn="just"/>
            <a:r>
              <a:rPr lang="en-US" sz="2000" dirty="0">
                <a:sym typeface="Wingdings" panose="05000000000000000000" pitchFamily="2" charset="2"/>
              </a:rPr>
              <a:t>Any questions will be directed to the below POC’s. Beginning with the Phase I Primary Instructor, if unable to reach POC, continuing calling the POC’s listed below the Phase I POC’s. </a:t>
            </a:r>
          </a:p>
          <a:p>
            <a:pPr algn="ctr"/>
            <a:endParaRPr lang="en-US" sz="2000" dirty="0">
              <a:sym typeface="Wingdings" panose="05000000000000000000" pitchFamily="2" charset="2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Emergencies call 911</a:t>
            </a:r>
            <a:endParaRPr lang="en-US" sz="2000" dirty="0">
              <a:sym typeface="Wingdings" panose="05000000000000000000" pitchFamily="2" charset="2"/>
            </a:endParaRPr>
          </a:p>
          <a:p>
            <a:pPr algn="ctr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A&amp;S Phase I Primary Instructor / Assistant Instructor</a:t>
            </a:r>
            <a:endParaRPr lang="en-US" sz="2000" dirty="0"/>
          </a:p>
          <a:p>
            <a:r>
              <a:rPr lang="en-US" sz="2000" u="sng" dirty="0"/>
              <a:t>Office: (910) 440-0237</a:t>
            </a:r>
          </a:p>
          <a:p>
            <a:r>
              <a:rPr lang="en-US" sz="2000" u="sng" dirty="0"/>
              <a:t>Duty:   (910) 741-9964 </a:t>
            </a:r>
          </a:p>
          <a:p>
            <a:r>
              <a:rPr lang="en-US" sz="2000" u="sng" dirty="0"/>
              <a:t>Cell:     (910) 787-3391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A&amp;S SNCOIC </a:t>
            </a:r>
          </a:p>
          <a:p>
            <a:r>
              <a:rPr lang="en-US" sz="2000" u="sng" dirty="0">
                <a:sym typeface="Wingdings" panose="05000000000000000000" pitchFamily="2" charset="2"/>
              </a:rPr>
              <a:t>Office: (910) 440-1345</a:t>
            </a:r>
          </a:p>
          <a:p>
            <a:r>
              <a:rPr lang="en-US" sz="2000" u="sng" dirty="0">
                <a:sym typeface="Wingdings" panose="05000000000000000000" pitchFamily="2" charset="2"/>
              </a:rPr>
              <a:t>Cell:     (910) 431-4114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/>
              <a:t>A&amp;S Operations Chief </a:t>
            </a:r>
          </a:p>
          <a:p>
            <a:r>
              <a:rPr lang="en-US" sz="2000" u="sng" dirty="0"/>
              <a:t>Office: (910)-440-2513 </a:t>
            </a:r>
          </a:p>
          <a:p>
            <a:r>
              <a:rPr lang="en-US" sz="2000" u="sng" dirty="0"/>
              <a:t>Cell:     (910)-742-7296</a:t>
            </a:r>
          </a:p>
          <a:p>
            <a:endParaRPr lang="en-US" sz="2000" dirty="0"/>
          </a:p>
          <a:p>
            <a:r>
              <a:rPr lang="en-US" sz="2000" dirty="0"/>
              <a:t>MRTC CDO  </a:t>
            </a:r>
          </a:p>
          <a:p>
            <a:r>
              <a:rPr lang="en-US" sz="2000" u="sng" dirty="0"/>
              <a:t>Office: (910) 440-2727 </a:t>
            </a:r>
          </a:p>
          <a:p>
            <a:r>
              <a:rPr lang="en-US" sz="2000" dirty="0"/>
              <a:t> 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MRTC Medical front desk</a:t>
            </a:r>
          </a:p>
          <a:p>
            <a:r>
              <a:rPr lang="en-US" sz="2000" u="sng" dirty="0"/>
              <a:t>(910) 440-0219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C80A06F0B0E4FA3BC99DBA9156B3A" ma:contentTypeVersion="2" ma:contentTypeDescription="Create a new document." ma:contentTypeScope="" ma:versionID="f47e28a3641e6499b9827c963e153fb6">
  <xsd:schema xmlns:xsd="http://www.w3.org/2001/XMLSchema" xmlns:xs="http://www.w3.org/2001/XMLSchema" xmlns:p="http://schemas.microsoft.com/office/2006/metadata/properties" xmlns:ns2="8eb2eada-6439-435c-9cbc-6c0919e485a1" targetNamespace="http://schemas.microsoft.com/office/2006/metadata/properties" ma:root="true" ma:fieldsID="d3de416f48bfd8d63763cd762c7afdf3" ns2:_="">
    <xsd:import namespace="8eb2eada-6439-435c-9cbc-6c0919e485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2eada-6439-435c-9cbc-6c0919e48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EB51A-C0A1-4ABE-8DF9-B4783868BD5E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8eb2eada-6439-435c-9cbc-6c0919e485a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B3B4E1-73AB-45A8-A515-05C054BE6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b2eada-6439-435c-9cbc-6c0919e485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FC351-8540-4950-B73E-D9BD4B0B34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508</Words>
  <Application>Microsoft Office PowerPoint</Application>
  <PresentationFormat>Custom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The route highlighted in BLUE (1.5 miles),the PT field (highlighted in GREEN) and all roads are authorized for physical training.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Richwine, Adam C SSGT USMC USSOCOM MARSOC (USA)</dc:creator>
  <cp:lastModifiedBy>Miller, John R CIV USSOCOM MARSOC (USA)</cp:lastModifiedBy>
  <cp:revision>133</cp:revision>
  <cp:lastPrinted>2022-07-12T13:42:55Z</cp:lastPrinted>
  <dcterms:created xsi:type="dcterms:W3CDTF">2021-01-04T18:05:59Z</dcterms:created>
  <dcterms:modified xsi:type="dcterms:W3CDTF">2025-01-24T16:31:23Z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0x0101003E2C80A06F0B0E4FA3BC99DBA9156B3A</vt:lpwstr>
  </property>
</Properties>
</file>